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1787" r:id="rId2"/>
    <p:sldId id="475" r:id="rId3"/>
    <p:sldId id="1796" r:id="rId4"/>
    <p:sldId id="1790" r:id="rId5"/>
    <p:sldId id="1791" r:id="rId6"/>
    <p:sldId id="1798" r:id="rId7"/>
    <p:sldId id="1799" r:id="rId8"/>
    <p:sldId id="179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8069" autoAdjust="0"/>
  </p:normalViewPr>
  <p:slideViewPr>
    <p:cSldViewPr snapToGrid="0">
      <p:cViewPr varScale="1">
        <p:scale>
          <a:sx n="49" d="100"/>
          <a:sy n="49" d="100"/>
        </p:scale>
        <p:origin x="13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9F0FE-A469-45F4-B8DD-46C7B6DB2FA5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2EAA6-E36C-48C3-A44A-63382A387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33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Australia’s housing crisis, largely hidden, is getting worse</a:t>
            </a:r>
          </a:p>
          <a:p>
            <a:r>
              <a:rPr lang="en-US" dirty="0"/>
              <a:t>https://finance.yahoo.com/news/australias-housing-crisis-largely-hidden-070415119.html?guccounter=1&amp;guce_referrer=aHR0cHM6Ly93d3cuZ29vZ2xlLmNvbS8&amp;guce_referrer_sig=AQAAAIeblSi7VEKUODbNCb9V4JDKGXyZJvlZsU_59oHV11iTLIA7Hz_-1hB6AIFjgR0hweoHP6PmFcHpz2DsQSW68EBJh7Ca8uaCkOsTQEnCZbUC_LqUkeBKCa_tS8VV1wWzrZfa3WtiOzj0sOeX1ZC88oJINHwQ2SiuGTf3YaZd73kv</a:t>
            </a:r>
          </a:p>
          <a:p>
            <a:endParaRPr lang="en-US" dirty="0"/>
          </a:p>
          <a:p>
            <a:r>
              <a:rPr lang="en-US" dirty="0" err="1"/>
              <a:t>Statistia</a:t>
            </a:r>
            <a:r>
              <a:rPr lang="en-US" dirty="0"/>
              <a:t> chart:</a:t>
            </a:r>
          </a:p>
          <a:p>
            <a:r>
              <a:rPr lang="en-US" dirty="0"/>
              <a:t>https://www.statista.com/chart/16902/places-where-its-hardest-to-afford-a-home/</a:t>
            </a:r>
          </a:p>
          <a:p>
            <a:endParaRPr lang="en-US" dirty="0"/>
          </a:p>
          <a:p>
            <a:r>
              <a:rPr lang="en-US" dirty="0"/>
              <a:t>Underquoting article title:</a:t>
            </a:r>
            <a:br>
              <a:rPr lang="en-US" dirty="0"/>
            </a:br>
            <a:r>
              <a:rPr lang="en-US" dirty="0"/>
              <a:t>https://www.theguardian.com/business/2022/aug/27/underquoting-in-australian-real-estate-industry-is-leaving-buyers-feeling-betrayed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POINTS TO COVER:</a:t>
            </a:r>
          </a:p>
          <a:p>
            <a:r>
              <a:rPr lang="en-US" dirty="0"/>
              <a:t>Australian citizens have difficulty finding housing.</a:t>
            </a:r>
          </a:p>
          <a:p>
            <a:r>
              <a:rPr lang="en-US" dirty="0"/>
              <a:t>Historically, Australia has had issues with housing affordability, seeing rising real estate prices over the past decade(s) or so. </a:t>
            </a:r>
          </a:p>
          <a:p>
            <a:r>
              <a:rPr lang="en-US" dirty="0"/>
              <a:t>This has made many Australian cities some of the least affordable places in the world.</a:t>
            </a:r>
          </a:p>
          <a:p>
            <a:r>
              <a:rPr lang="en-US" dirty="0"/>
              <a:t>Additionally, the real estate industry in Australia has rampant underquoting, which is to the </a:t>
            </a:r>
            <a:r>
              <a:rPr lang="en-US" dirty="0" err="1"/>
              <a:t>detremient</a:t>
            </a:r>
            <a:r>
              <a:rPr lang="en-US" dirty="0"/>
              <a:t> of buyers.</a:t>
            </a:r>
          </a:p>
          <a:p>
            <a:r>
              <a:rPr lang="en-US" dirty="0"/>
              <a:t>They go out and look at these properties, but eventually find out that the true value is beyond their price point.</a:t>
            </a:r>
          </a:p>
          <a:p>
            <a:endParaRPr lang="en-US" dirty="0"/>
          </a:p>
          <a:p>
            <a:r>
              <a:rPr lang="en-US" dirty="0"/>
              <a:t>By using a model, a buyer can look at the characteristics of a property in a listing and estimate the true price; better informed, find properties at a discount, find properties that fit their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87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 – 1000 house listings </a:t>
            </a:r>
            <a:r>
              <a:rPr lang="en-US" dirty="0" err="1"/>
              <a:t>publically</a:t>
            </a:r>
            <a:r>
              <a:rPr lang="en-US" dirty="0"/>
              <a:t> available from Kaggle</a:t>
            </a:r>
          </a:p>
          <a:p>
            <a:r>
              <a:rPr lang="en-US" dirty="0"/>
              <a:t>After cleaning process – approximately 800 observations</a:t>
            </a:r>
          </a:p>
          <a:p>
            <a:endParaRPr lang="en-US" dirty="0"/>
          </a:p>
          <a:p>
            <a:r>
              <a:rPr lang="en-US" dirty="0"/>
              <a:t>Cleaning (land and building size, price)</a:t>
            </a:r>
          </a:p>
          <a:p>
            <a:r>
              <a:rPr lang="en-US" dirty="0"/>
              <a:t>Imputation of land, building, price according to property type</a:t>
            </a:r>
          </a:p>
          <a:p>
            <a:endParaRPr lang="en-US" dirty="0"/>
          </a:p>
          <a:p>
            <a:r>
              <a:rPr lang="en-US" dirty="0"/>
              <a:t>Preprocessing (scaling data + encoding property type and product depth)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726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8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91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statistics:</a:t>
            </a:r>
          </a:p>
          <a:p>
            <a:r>
              <a:rPr lang="en-US" dirty="0"/>
              <a:t>Most prevalent housing types: houses, units (375, 221)</a:t>
            </a:r>
          </a:p>
          <a:p>
            <a:r>
              <a:rPr lang="en-US" dirty="0"/>
              <a:t>Most prevalent product depth (variant): premiere (563)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97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87494-112F-441C-9757-76177A979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47B8A-AD70-4CB5-B782-D5D5A0014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95AA2-E535-48C2-AA6E-83B094532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81A83-6AC8-431E-807F-29555CCC7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B5140-399F-42B5-A5A7-1B0F64D49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0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5C91-DA85-40A0-923D-6649F351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693BC5-7478-4BA7-A7D2-0E83C0D04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8DA0A-8A27-41A9-ABC5-901FF1C36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55A88-0462-4375-985C-07AE76946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EF3D6-6A48-43C6-96F8-B251C39D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8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A6887C-6591-43AE-BF02-753551CE4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62192-13C4-4BA7-B2F3-3BEE03281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7DCCC-84D1-4056-BE7A-0B20F9198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81E5C-9E70-4B81-89BA-C43DA214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9EF9B-80BC-478D-A028-3F2C75D0B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84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-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E9ED29CA-6A60-490D-9D54-EA7CC7AF832C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bg1"/>
          </a:solidFill>
        </p:grpSpPr>
        <p:sp>
          <p:nvSpPr>
            <p:cNvPr id="31" name="Oval 5">
              <a:extLst>
                <a:ext uri="{FF2B5EF4-FFF2-40B4-BE49-F238E27FC236}">
                  <a16:creationId xmlns:a16="http://schemas.microsoft.com/office/drawing/2014/main" id="{119E2360-A688-44DF-A6BB-76D18177C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accent1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4265C3C7-34A9-47F1-AB5F-2771E18789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3" name="Rectangle 7">
              <a:extLst>
                <a:ext uri="{FF2B5EF4-FFF2-40B4-BE49-F238E27FC236}">
                  <a16:creationId xmlns:a16="http://schemas.microsoft.com/office/drawing/2014/main" id="{A9400861-EDC5-4A80-9569-C20320CE00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64DC9296-DBBC-4C4E-ACB4-7DA2607D52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3E26591B-8E9F-4856-8284-BF3F8DB6A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6" name="Rectangle 10">
              <a:extLst>
                <a:ext uri="{FF2B5EF4-FFF2-40B4-BE49-F238E27FC236}">
                  <a16:creationId xmlns:a16="http://schemas.microsoft.com/office/drawing/2014/main" id="{43F42271-5510-4D15-B07B-133237928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00E9FD99-54D9-422B-9717-D0DD3442A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BAF30821-90D3-436A-8DDF-D130E6644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5C1A565D-B22B-4EE2-ACC9-C993D581F0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666738FD-9737-43F5-8E36-896FD725F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AC175F74-77C8-4969-BBF5-920619ED76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B345DB50-CB94-4421-9E14-33DABF973475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01651" y="5186207"/>
            <a:ext cx="4446269" cy="89598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3200"/>
              </a:lnSpc>
              <a:defRPr sz="3200" b="0">
                <a:solidFill>
                  <a:schemeClr val="accent1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70C5F18-5824-4737-AA04-AA61C1FBBF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4446269" cy="2730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spcAft>
                <a:spcPts val="0"/>
              </a:spcAft>
              <a:defRPr sz="1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2036753"/>
      </p:ext>
    </p:extLst>
  </p:cSld>
  <p:clrMapOvr>
    <a:masterClrMapping/>
  </p:clrMapOvr>
  <p:transition>
    <p:fade/>
  </p:transition>
  <p:hf hdr="0" dt="0"/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62DA3-AF96-4D84-9875-39AF4780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D4BE9-4578-4706-88CF-FABA4F055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799DC-0F11-4A6B-B52D-932339FFE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6D1A1-AEBC-4D60-9EDC-F1CA17B4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9012C-D21D-4CF7-9FE1-5E7CEB399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08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919A7-CABC-4249-8895-3E8E46AD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907AE-F6A2-46C8-829C-6C4873143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39822-80F7-433D-B3AB-FAA7B8E37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19E88-DB67-4CD2-AFDB-402F8325D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0CAB1-67C2-4A5B-B81C-8EA3F15D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07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C2A29-D151-4F22-B699-0DB5F1C8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0B8AB-FBF4-40FF-AB6F-7DD9FB621F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9285D-5049-428E-9A50-93C451455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078F5-0305-4469-B1E0-7FB95900F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1FC200-4C0D-4F11-8663-9BEACE874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18211-F8AA-4E15-9F8D-A53C239E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8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F6FB-A53C-45D3-92D2-903909D10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27B64-06EA-4D4F-974F-0AA560F95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EE9A4-23A3-4998-A5EE-1A76E057B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05F474-D6E6-4ABD-8126-803750523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495E1-7176-4B4F-81EC-A7BB2D1FC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14AC00-7D82-48BC-A925-FA1111AA3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EF538E-D472-4E94-8C25-8531CCF8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89E402-69ED-439E-BAC3-4D3F05E00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6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85C39-0815-4C84-8F64-C44BB6BC2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205AA8-17E8-489A-8825-54D337E7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96EC63-9256-403B-86EE-B7D3191EA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E920E-7412-4DA3-B0F4-C4E16F0A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55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CD91C2-2A66-4109-8664-E31F7D4AB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346DF-2F4E-4F12-ADE7-7B00ECA3B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BD731A-06D8-404A-A2B8-DC342F3F9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37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7F8A-068F-4CC7-897E-D7536B06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058B5-E56E-405D-9BE6-E23DA8E9C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5E76B0-ACC0-4C13-90DD-2EA95650E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F4F24-31D9-47E5-86A7-1825602EC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64AA4-4946-403E-85BB-DA97F43EC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B207-29DC-49AE-BC32-75F7BFFF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48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FD56-6C83-48BF-A8D7-193ED60A6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8C96FF-73EB-40CB-B8E4-24BE0FF19C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A376B-3B59-4195-A8A8-9DC3BC6FA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4A2A0-FC5E-416C-9F1C-FAF93EF99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38816-8DCC-4D5E-B2FA-A27DB364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59E9F-8273-44AC-9B27-2E030684F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1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CF07D1-1A1D-47D7-A6A6-356F2024F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6249D-ACAE-4C58-B310-0F7458914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DF478-9029-4C3A-A555-6F633BBA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220F4-79C4-49BC-8362-2E5A1EA197D9}" type="datetimeFigureOut">
              <a:rPr lang="en-US" smtClean="0"/>
              <a:t>1/23/2023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1A4E4-9AD1-4A67-80EB-D99ED306E4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54202-37C9-4B24-B566-225D677E8F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aseCode">
            <a:extLst>
              <a:ext uri="{FF2B5EF4-FFF2-40B4-BE49-F238E27FC236}">
                <a16:creationId xmlns:a16="http://schemas.microsoft.com/office/drawing/2014/main" id="{BAC6F458-E700-4643-AD00-D1A3BA9532F1}"/>
              </a:ext>
            </a:extLst>
          </p:cNvPr>
          <p:cNvSpPr txBox="1"/>
          <p:nvPr userDrawn="1"/>
        </p:nvSpPr>
        <p:spPr>
          <a:xfrm>
            <a:off x="6336000" y="6477000"/>
            <a:ext cx="4896560" cy="13849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0" indent="0" algn="r" defTabSz="914400" rtl="0" eaLnBrk="1" latinLnBrk="0" hangingPunct="1">
              <a:buFontTx/>
              <a:buNone/>
            </a:pPr>
            <a:r>
              <a:rPr lang="en-US" sz="900" b="0">
                <a:solidFill>
                  <a:schemeClr val="tx1"/>
                </a:solidFill>
                <a:latin typeface="+mn-lt"/>
              </a:rPr>
              <a:t>AI Academy Apprenticeship Capstone</a:t>
            </a:r>
          </a:p>
        </p:txBody>
      </p:sp>
    </p:spTree>
    <p:extLst>
      <p:ext uri="{BB962C8B-B14F-4D97-AF65-F5344CB8AC3E}">
        <p14:creationId xmlns:p14="http://schemas.microsoft.com/office/powerpoint/2010/main" val="1872057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C2F03B24-5911-487D-A541-83315BB92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650" y="4659037"/>
            <a:ext cx="4446269" cy="1571835"/>
          </a:xfrm>
        </p:spPr>
        <p:txBody>
          <a:bodyPr/>
          <a:lstStyle/>
          <a:p>
            <a:r>
              <a:rPr lang="en-US" dirty="0"/>
              <a:t>Home in the Outback: Predicting Housing Prices in Australia</a:t>
            </a:r>
            <a:br>
              <a:rPr lang="en-US" dirty="0"/>
            </a:br>
            <a:r>
              <a:rPr lang="en-US" sz="1800" dirty="0"/>
              <a:t>Andrew Yang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7207E-7FD3-4B75-ADFE-CC565F8DB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January 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091ED7-C412-487B-88AC-F1B76F6BA2F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94852" y="5659120"/>
            <a:ext cx="1198880" cy="1198880"/>
          </a:xfrm>
          <a:prstGeom prst="rect">
            <a:avLst/>
          </a:prstGeom>
        </p:spPr>
      </p:pic>
      <p:pic>
        <p:nvPicPr>
          <p:cNvPr id="10" name="Picture Placeholder 9" descr="Aerial view of suburb, showing houses, lawns, and trees">
            <a:extLst>
              <a:ext uri="{FF2B5EF4-FFF2-40B4-BE49-F238E27FC236}">
                <a16:creationId xmlns:a16="http://schemas.microsoft.com/office/drawing/2014/main" id="{EA366287-5C19-4A65-BA0C-31878EFE8C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4" r="16634"/>
          <a:stretch/>
        </p:blipFill>
        <p:spPr>
          <a:xfrm>
            <a:off x="4080044" y="711295"/>
            <a:ext cx="4031911" cy="403191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9569154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Understanding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6C816-5E77-4998-87B9-ECA4CFD85A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" b="43925"/>
          <a:stretch/>
        </p:blipFill>
        <p:spPr>
          <a:xfrm>
            <a:off x="838200" y="2965470"/>
            <a:ext cx="6404163" cy="1325563"/>
          </a:xfrm>
          <a:prstGeom prst="rect">
            <a:avLst/>
          </a:prstGeom>
        </p:spPr>
      </p:pic>
      <p:pic>
        <p:nvPicPr>
          <p:cNvPr id="1026" name="Picture 2" descr="Infographic: Where It’s Hardest to Afford a Home | Statista">
            <a:extLst>
              <a:ext uri="{FF2B5EF4-FFF2-40B4-BE49-F238E27FC236}">
                <a16:creationId xmlns:a16="http://schemas.microsoft.com/office/drawing/2014/main" id="{0E9D8153-D121-4386-8ECE-7DA265BDD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112" y="2690194"/>
            <a:ext cx="3484034" cy="348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F69BE7-C5F3-43D2-81DD-B49DADAF4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302088"/>
            <a:ext cx="10715946" cy="11805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CA760E5-52EC-4ABF-8397-D46E0AD26510}"/>
              </a:ext>
            </a:extLst>
          </p:cNvPr>
          <p:cNvSpPr txBox="1"/>
          <p:nvPr/>
        </p:nvSpPr>
        <p:spPr>
          <a:xfrm>
            <a:off x="838200" y="4773845"/>
            <a:ext cx="6095144" cy="1400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sz="2000" dirty="0">
                <a:solidFill>
                  <a:schemeClr val="accent1"/>
                </a:solidFill>
              </a:rPr>
              <a:t>“It’s misleading, it’s a fraud on purchasers. And until significant penalties are handed out, regulations have been ineffective … if one does it, others have to follow.”</a:t>
            </a:r>
          </a:p>
          <a:p>
            <a:pPr>
              <a:spcBef>
                <a:spcPts val="600"/>
              </a:spcBef>
              <a:buSzPct val="100000"/>
            </a:pPr>
            <a:r>
              <a:rPr lang="en-US" sz="2000" dirty="0">
                <a:solidFill>
                  <a:schemeClr val="accent1"/>
                </a:solidFill>
              </a:rPr>
              <a:t>- David Morrel, buyer’s advocate </a:t>
            </a:r>
          </a:p>
        </p:txBody>
      </p:sp>
    </p:spTree>
    <p:extLst>
      <p:ext uri="{BB962C8B-B14F-4D97-AF65-F5344CB8AC3E}">
        <p14:creationId xmlns:p14="http://schemas.microsoft.com/office/powerpoint/2010/main" val="445735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Pentagon 23">
            <a:extLst>
              <a:ext uri="{FF2B5EF4-FFF2-40B4-BE49-F238E27FC236}">
                <a16:creationId xmlns:a16="http://schemas.microsoft.com/office/drawing/2014/main" id="{A53ABE99-26E0-4132-98F6-2666C12633A6}"/>
              </a:ext>
            </a:extLst>
          </p:cNvPr>
          <p:cNvSpPr/>
          <p:nvPr/>
        </p:nvSpPr>
        <p:spPr bwMode="gray">
          <a:xfrm>
            <a:off x="1699705" y="1690688"/>
            <a:ext cx="3678240" cy="822960"/>
          </a:xfrm>
          <a:prstGeom prst="homePlat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1	Building Size</a:t>
            </a:r>
          </a:p>
        </p:txBody>
      </p:sp>
      <p:sp>
        <p:nvSpPr>
          <p:cNvPr id="6" name="Pentagon 25">
            <a:extLst>
              <a:ext uri="{FF2B5EF4-FFF2-40B4-BE49-F238E27FC236}">
                <a16:creationId xmlns:a16="http://schemas.microsoft.com/office/drawing/2014/main" id="{8AF49EF3-1ED3-454B-B310-783CB5F4A2A0}"/>
              </a:ext>
            </a:extLst>
          </p:cNvPr>
          <p:cNvSpPr/>
          <p:nvPr/>
        </p:nvSpPr>
        <p:spPr bwMode="gray">
          <a:xfrm>
            <a:off x="1694712" y="2834912"/>
            <a:ext cx="3678240" cy="82296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3	Bedrooms</a:t>
            </a:r>
          </a:p>
        </p:txBody>
      </p:sp>
      <p:sp>
        <p:nvSpPr>
          <p:cNvPr id="8" name="Pentagon 27">
            <a:extLst>
              <a:ext uri="{FF2B5EF4-FFF2-40B4-BE49-F238E27FC236}">
                <a16:creationId xmlns:a16="http://schemas.microsoft.com/office/drawing/2014/main" id="{E6937158-1483-4BEF-967A-5F78E80F0FF1}"/>
              </a:ext>
            </a:extLst>
          </p:cNvPr>
          <p:cNvSpPr/>
          <p:nvPr/>
        </p:nvSpPr>
        <p:spPr bwMode="gray">
          <a:xfrm>
            <a:off x="7308112" y="2834912"/>
            <a:ext cx="3678240" cy="82296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4	Bathrooms</a:t>
            </a:r>
          </a:p>
        </p:txBody>
      </p:sp>
      <p:sp>
        <p:nvSpPr>
          <p:cNvPr id="9" name="Pentagon 29">
            <a:extLst>
              <a:ext uri="{FF2B5EF4-FFF2-40B4-BE49-F238E27FC236}">
                <a16:creationId xmlns:a16="http://schemas.microsoft.com/office/drawing/2014/main" id="{13417ED7-BA8C-4F76-B9D8-FE5F0B008E99}"/>
              </a:ext>
            </a:extLst>
          </p:cNvPr>
          <p:cNvSpPr/>
          <p:nvPr/>
        </p:nvSpPr>
        <p:spPr bwMode="gray">
          <a:xfrm>
            <a:off x="7308112" y="1691912"/>
            <a:ext cx="3678240" cy="82296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2 	Land Size</a:t>
            </a:r>
          </a:p>
        </p:txBody>
      </p:sp>
      <p:sp>
        <p:nvSpPr>
          <p:cNvPr id="10" name="Pentagon 23">
            <a:extLst>
              <a:ext uri="{FF2B5EF4-FFF2-40B4-BE49-F238E27FC236}">
                <a16:creationId xmlns:a16="http://schemas.microsoft.com/office/drawing/2014/main" id="{6A91AD8F-3699-4D55-A2A7-6DD1A9DB520B}"/>
              </a:ext>
            </a:extLst>
          </p:cNvPr>
          <p:cNvSpPr/>
          <p:nvPr/>
        </p:nvSpPr>
        <p:spPr bwMode="gray">
          <a:xfrm>
            <a:off x="1694712" y="3977912"/>
            <a:ext cx="3678240" cy="82296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5	Parking Spaces</a:t>
            </a:r>
          </a:p>
        </p:txBody>
      </p:sp>
      <p:sp>
        <p:nvSpPr>
          <p:cNvPr id="11" name="Pentagon 25">
            <a:extLst>
              <a:ext uri="{FF2B5EF4-FFF2-40B4-BE49-F238E27FC236}">
                <a16:creationId xmlns:a16="http://schemas.microsoft.com/office/drawing/2014/main" id="{CB5F792C-79CD-4934-A38F-15D53EC91536}"/>
              </a:ext>
            </a:extLst>
          </p:cNvPr>
          <p:cNvSpPr/>
          <p:nvPr/>
        </p:nvSpPr>
        <p:spPr bwMode="gray">
          <a:xfrm>
            <a:off x="4256880" y="5120912"/>
            <a:ext cx="3678240" cy="82296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7	Product Depth</a:t>
            </a:r>
          </a:p>
        </p:txBody>
      </p:sp>
      <p:sp>
        <p:nvSpPr>
          <p:cNvPr id="13" name="Pentagon 29">
            <a:extLst>
              <a:ext uri="{FF2B5EF4-FFF2-40B4-BE49-F238E27FC236}">
                <a16:creationId xmlns:a16="http://schemas.microsoft.com/office/drawing/2014/main" id="{D1E6B5BD-0CB8-491D-A751-2D76612B2609}"/>
              </a:ext>
            </a:extLst>
          </p:cNvPr>
          <p:cNvSpPr/>
          <p:nvPr/>
        </p:nvSpPr>
        <p:spPr bwMode="gray">
          <a:xfrm>
            <a:off x="7308112" y="3977912"/>
            <a:ext cx="3678240" cy="822960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6	Property Type</a:t>
            </a:r>
          </a:p>
        </p:txBody>
      </p:sp>
    </p:spTree>
    <p:extLst>
      <p:ext uri="{BB962C8B-B14F-4D97-AF65-F5344CB8AC3E}">
        <p14:creationId xmlns:p14="http://schemas.microsoft.com/office/powerpoint/2010/main" val="344692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BADAF0-ABC3-43B4-904C-16BE4C83C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997" y="1368498"/>
            <a:ext cx="8242005" cy="412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7BE681-0F7E-441B-A4C0-C66BC67C15DF}"/>
              </a:ext>
            </a:extLst>
          </p:cNvPr>
          <p:cNvSpPr txBox="1"/>
          <p:nvPr/>
        </p:nvSpPr>
        <p:spPr>
          <a:xfrm>
            <a:off x="3645194" y="5489501"/>
            <a:ext cx="490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1: Median housing prices by property type.</a:t>
            </a:r>
          </a:p>
        </p:txBody>
      </p:sp>
    </p:spTree>
    <p:extLst>
      <p:ext uri="{BB962C8B-B14F-4D97-AF65-F5344CB8AC3E}">
        <p14:creationId xmlns:p14="http://schemas.microsoft.com/office/powerpoint/2010/main" val="2331744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653A1E5-0F2B-4446-9448-4B018C8C6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370" y="1293185"/>
            <a:ext cx="8543260" cy="4271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6DC4CC-4201-4EC6-923B-58BF5E3F994C}"/>
              </a:ext>
            </a:extLst>
          </p:cNvPr>
          <p:cNvSpPr txBox="1"/>
          <p:nvPr/>
        </p:nvSpPr>
        <p:spPr>
          <a:xfrm>
            <a:off x="3580513" y="5489501"/>
            <a:ext cx="5030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Housing prices over number of bedrooms.</a:t>
            </a:r>
          </a:p>
        </p:txBody>
      </p:sp>
    </p:spTree>
    <p:extLst>
      <p:ext uri="{BB962C8B-B14F-4D97-AF65-F5344CB8AC3E}">
        <p14:creationId xmlns:p14="http://schemas.microsoft.com/office/powerpoint/2010/main" val="1275543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6C115E88-0443-4B2A-8B46-7E2E02464DCB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51428431"/>
              </p:ext>
            </p:extLst>
          </p:nvPr>
        </p:nvGraphicFramePr>
        <p:xfrm>
          <a:off x="2364377" y="1690688"/>
          <a:ext cx="7463244" cy="3553097"/>
        </p:xfrm>
        <a:graphic>
          <a:graphicData uri="http://schemas.openxmlformats.org/drawingml/2006/table">
            <a:tbl>
              <a:tblPr/>
              <a:tblGrid>
                <a:gridCol w="2363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00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00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889">
                <a:tc>
                  <a:txBody>
                    <a:bodyPr/>
                    <a:lstStyle/>
                    <a:p>
                      <a:pPr algn="l"/>
                      <a:endParaRPr lang="en-US" sz="2000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accent1"/>
                          </a:solidFill>
                        </a:rPr>
                        <a:t>Median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accent1"/>
                          </a:solidFill>
                        </a:rPr>
                        <a:t>IQR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Building Size (m</a:t>
                      </a:r>
                      <a:r>
                        <a:rPr lang="en-US" sz="2000" b="0" baseline="30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r>
                        <a:rPr lang="en-US" sz="2000" b="0" baseline="0" dirty="0">
                          <a:solidFill>
                            <a:schemeClr val="dk1"/>
                          </a:solidFill>
                          <a:effectLst/>
                        </a:rPr>
                        <a:t>)</a:t>
                      </a:r>
                      <a:endParaRPr lang="en-US" sz="2000" b="0" dirty="0">
                        <a:solidFill>
                          <a:schemeClr val="dk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147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103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Land Size (m</a:t>
                      </a:r>
                      <a:r>
                        <a:rPr lang="en-US" sz="2000" b="0" baseline="30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r>
                        <a:rPr lang="en-US" sz="2000" b="0" baseline="0" dirty="0">
                          <a:solidFill>
                            <a:schemeClr val="dk1"/>
                          </a:solidFill>
                          <a:effectLst/>
                        </a:rPr>
                        <a:t>)</a:t>
                      </a:r>
                      <a:endParaRPr lang="en-US" sz="2000" b="0" dirty="0">
                        <a:solidFill>
                          <a:schemeClr val="dk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294.5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650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Bedrooms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3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Bathrooms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Parking Spaces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Price (AUD)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485,000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177,500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0EACB8-D6C6-416A-82E2-C4CDCE1D0899}"/>
              </a:ext>
            </a:extLst>
          </p:cNvPr>
          <p:cNvSpPr txBox="1"/>
          <p:nvPr/>
        </p:nvSpPr>
        <p:spPr>
          <a:xfrm>
            <a:off x="3580513" y="5489501"/>
            <a:ext cx="5030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1: Descriptive statistics of features and target.</a:t>
            </a:r>
          </a:p>
        </p:txBody>
      </p:sp>
    </p:spTree>
    <p:extLst>
      <p:ext uri="{BB962C8B-B14F-4D97-AF65-F5344CB8AC3E}">
        <p14:creationId xmlns:p14="http://schemas.microsoft.com/office/powerpoint/2010/main" val="2567817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0C95-7B5D-462C-BF40-F73173CA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&amp; Evaluation</a:t>
            </a:r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0622D4F3-E8B8-4B78-AA88-97843B289AE5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9031500"/>
              </p:ext>
            </p:extLst>
          </p:nvPr>
        </p:nvGraphicFramePr>
        <p:xfrm>
          <a:off x="2535555" y="1690688"/>
          <a:ext cx="7120888" cy="3456078"/>
        </p:xfrm>
        <a:graphic>
          <a:graphicData uri="http://schemas.openxmlformats.org/drawingml/2006/table">
            <a:tbl>
              <a:tblPr/>
              <a:tblGrid>
                <a:gridCol w="43159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4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2893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accent1"/>
                          </a:solidFill>
                        </a:rPr>
                        <a:t>Model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accent1"/>
                          </a:solidFill>
                        </a:rPr>
                        <a:t>RSME (AUD)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2399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Baseline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</a:rPr>
                        <a:t>124,670.31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399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Decision Tree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</a:rPr>
                        <a:t>94,997.47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399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Gradient Boosting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</a:rPr>
                        <a:t>87,969.37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85988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Gradient Boosting (subsampled)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effectLst/>
                        </a:rPr>
                        <a:t>85,967.02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14D9D21-4B95-4CC0-83B0-54EC56387342}"/>
              </a:ext>
            </a:extLst>
          </p:cNvPr>
          <p:cNvSpPr txBox="1"/>
          <p:nvPr/>
        </p:nvSpPr>
        <p:spPr>
          <a:xfrm>
            <a:off x="3670983" y="5489501"/>
            <a:ext cx="4850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2: Comparison of model test performance.</a:t>
            </a:r>
          </a:p>
        </p:txBody>
      </p:sp>
    </p:spTree>
    <p:extLst>
      <p:ext uri="{BB962C8B-B14F-4D97-AF65-F5344CB8AC3E}">
        <p14:creationId xmlns:p14="http://schemas.microsoft.com/office/powerpoint/2010/main" val="2747076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0C95-7B5D-462C-BF40-F73173CA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527DAC-AB39-4700-81BE-57A8EB12F4FA}"/>
              </a:ext>
            </a:extLst>
          </p:cNvPr>
          <p:cNvSpPr/>
          <p:nvPr/>
        </p:nvSpPr>
        <p:spPr>
          <a:xfrm>
            <a:off x="1286540" y="1690688"/>
            <a:ext cx="10207255" cy="1415626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162000" tIns="54000" rIns="72000" bIns="54000" anchor="ctr">
            <a:noAutofit/>
          </a:bodyPr>
          <a:lstStyle/>
          <a:p>
            <a:r>
              <a:rPr lang="en-US" sz="2000" dirty="0"/>
              <a:t>On average, the best model predicts the true value of Australian housing within 85,967.02 AUD.</a:t>
            </a:r>
          </a:p>
          <a:p>
            <a:r>
              <a:rPr lang="en-US" sz="2000" dirty="0"/>
              <a:t>This is an approximately 31% improvement in performance compared to the baseline.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48D75F-F9AB-46F2-95EB-4A4F1F22EA9A}"/>
              </a:ext>
            </a:extLst>
          </p:cNvPr>
          <p:cNvSpPr/>
          <p:nvPr/>
        </p:nvSpPr>
        <p:spPr bwMode="gray">
          <a:xfrm>
            <a:off x="788050" y="2124181"/>
            <a:ext cx="548640" cy="54864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endParaRPr kumimoji="0" lang="en-IE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8" name="Pentagon 23">
            <a:extLst>
              <a:ext uri="{FF2B5EF4-FFF2-40B4-BE49-F238E27FC236}">
                <a16:creationId xmlns:a16="http://schemas.microsoft.com/office/drawing/2014/main" id="{7EDC94E0-E81B-47D7-ADE2-0F602D2EA0E8}"/>
              </a:ext>
            </a:extLst>
          </p:cNvPr>
          <p:cNvSpPr/>
          <p:nvPr/>
        </p:nvSpPr>
        <p:spPr bwMode="gray">
          <a:xfrm>
            <a:off x="1455775" y="3539807"/>
            <a:ext cx="3678240" cy="82296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Limitations</a:t>
            </a:r>
          </a:p>
        </p:txBody>
      </p:sp>
      <p:sp>
        <p:nvSpPr>
          <p:cNvPr id="9" name="Pentagon 23">
            <a:extLst>
              <a:ext uri="{FF2B5EF4-FFF2-40B4-BE49-F238E27FC236}">
                <a16:creationId xmlns:a16="http://schemas.microsoft.com/office/drawing/2014/main" id="{038ACF5E-7049-4D35-A55A-939BD2C321CC}"/>
              </a:ext>
            </a:extLst>
          </p:cNvPr>
          <p:cNvSpPr/>
          <p:nvPr/>
        </p:nvSpPr>
        <p:spPr bwMode="gray">
          <a:xfrm>
            <a:off x="7057985" y="3539807"/>
            <a:ext cx="3678240" cy="82296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Future Improvements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24DB62B-2754-4803-8F41-92E4F56419C8}"/>
              </a:ext>
            </a:extLst>
          </p:cNvPr>
          <p:cNvSpPr txBox="1">
            <a:spLocks/>
          </p:cNvSpPr>
          <p:nvPr/>
        </p:nvSpPr>
        <p:spPr bwMode="gray">
          <a:xfrm>
            <a:off x="1455775" y="4633500"/>
            <a:ext cx="5760720" cy="161942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Listing data is subject to underquoting.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Small public dataset (1000 listings)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Inability to implement geographic information.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AB44654-0410-4205-A9D3-9FBAC3C00D20}"/>
              </a:ext>
            </a:extLst>
          </p:cNvPr>
          <p:cNvSpPr txBox="1">
            <a:spLocks/>
          </p:cNvSpPr>
          <p:nvPr/>
        </p:nvSpPr>
        <p:spPr bwMode="gray">
          <a:xfrm>
            <a:off x="7057985" y="4633500"/>
            <a:ext cx="5760720" cy="14156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Use sold housing data for true property value.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Implement neural networks on a larger dataset.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Investigate the effects listing agencies have on pricing.</a:t>
            </a:r>
          </a:p>
        </p:txBody>
      </p:sp>
    </p:spTree>
    <p:extLst>
      <p:ext uri="{BB962C8B-B14F-4D97-AF65-F5344CB8AC3E}">
        <p14:creationId xmlns:p14="http://schemas.microsoft.com/office/powerpoint/2010/main" val="9184533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I7QwSDGFEKBDcoj1l7Sd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I7QwSDGFEKBDcoj1l7SdA"/>
</p:tagLst>
</file>

<file path=ppt/theme/theme1.xml><?xml version="1.0" encoding="utf-8"?>
<a:theme xmlns:a="http://schemas.openxmlformats.org/drawingml/2006/main" name="Office Theme">
  <a:themeElements>
    <a:clrScheme name="Deloitte US Color1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Deloitte 16_9 onscreen</Template>
  <TotalTime>689</TotalTime>
  <Words>565</Words>
  <Application>Microsoft Office PowerPoint</Application>
  <PresentationFormat>Widescreen</PresentationFormat>
  <Paragraphs>94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 2</vt:lpstr>
      <vt:lpstr>Office Theme</vt:lpstr>
      <vt:lpstr>Home in the Outback: Predicting Housing Prices in Australia Andrew Yang</vt:lpstr>
      <vt:lpstr>Business Understanding</vt:lpstr>
      <vt:lpstr>Features</vt:lpstr>
      <vt:lpstr>Data Understanding</vt:lpstr>
      <vt:lpstr>Data Understanding</vt:lpstr>
      <vt:lpstr>Data Understanding</vt:lpstr>
      <vt:lpstr>Modeling &amp; Evaluation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in the Outback: Predicting Housing Prices in Australia Andrew Yang</dc:title>
  <dc:creator>Yang, Andrew</dc:creator>
  <cp:lastModifiedBy>Yang, Andrew</cp:lastModifiedBy>
  <cp:revision>8</cp:revision>
  <dcterms:created xsi:type="dcterms:W3CDTF">2023-01-10T16:39:43Z</dcterms:created>
  <dcterms:modified xsi:type="dcterms:W3CDTF">2023-01-23T18:28:41Z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2023-01-10T16:39:43Z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65652baf-d79b-4444-89b5-b63ec08e8d15</vt:lpwstr>
  </property>
  <property fmtid="{D5CDD505-2E9C-101B-9397-08002B2CF9AE}" pid="8" name="MSIP_Label_ea60d57e-af5b-4752-ac57-3e4f28ca11dc_ContentBits">
    <vt:lpwstr>0</vt:lpwstr>
  </property>
</Properties>
</file>

<file path=docProps/thumbnail.jpeg>
</file>